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63" r:id="rId4"/>
    <p:sldId id="267" r:id="rId5"/>
    <p:sldId id="271" r:id="rId6"/>
    <p:sldId id="280" r:id="rId7"/>
    <p:sldId id="281" r:id="rId8"/>
    <p:sldId id="282" r:id="rId9"/>
    <p:sldId id="273" r:id="rId10"/>
    <p:sldId id="260" r:id="rId11"/>
    <p:sldId id="279" r:id="rId12"/>
    <p:sldId id="268" r:id="rId13"/>
    <p:sldId id="265" r:id="rId14"/>
    <p:sldId id="283" r:id="rId15"/>
    <p:sldId id="277" r:id="rId16"/>
    <p:sldId id="276" r:id="rId17"/>
    <p:sldId id="259" r:id="rId18"/>
    <p:sldId id="269" r:id="rId19"/>
    <p:sldId id="270" r:id="rId20"/>
    <p:sldId id="272" r:id="rId21"/>
    <p:sldId id="284" r:id="rId22"/>
    <p:sldId id="275" r:id="rId23"/>
    <p:sldId id="266" r:id="rId24"/>
    <p:sldId id="287" r:id="rId25"/>
    <p:sldId id="288" r:id="rId26"/>
    <p:sldId id="274" r:id="rId27"/>
    <p:sldId id="285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8" d="100"/>
        <a:sy n="5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CE4AC-7EF0-4E76-9FDE-504175FC9188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89F5-C6FC-48E4-B258-EE73B23FAA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271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CE4AC-7EF0-4E76-9FDE-504175FC9188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89F5-C6FC-48E4-B258-EE73B23FAA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360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CE4AC-7EF0-4E76-9FDE-504175FC9188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89F5-C6FC-48E4-B258-EE73B23FAA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844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CE4AC-7EF0-4E76-9FDE-504175FC9188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89F5-C6FC-48E4-B258-EE73B23FAA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874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CE4AC-7EF0-4E76-9FDE-504175FC9188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89F5-C6FC-48E4-B258-EE73B23FAA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5457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CE4AC-7EF0-4E76-9FDE-504175FC9188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89F5-C6FC-48E4-B258-EE73B23FAA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971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CE4AC-7EF0-4E76-9FDE-504175FC9188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89F5-C6FC-48E4-B258-EE73B23FAA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663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CE4AC-7EF0-4E76-9FDE-504175FC9188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89F5-C6FC-48E4-B258-EE73B23FAA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069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CE4AC-7EF0-4E76-9FDE-504175FC9188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89F5-C6FC-48E4-B258-EE73B23FAA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702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CE4AC-7EF0-4E76-9FDE-504175FC9188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89F5-C6FC-48E4-B258-EE73B23FAA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757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CE4AC-7EF0-4E76-9FDE-504175FC9188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89F5-C6FC-48E4-B258-EE73B23FAA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300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CE4AC-7EF0-4E76-9FDE-504175FC9188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F89F5-C6FC-48E4-B258-EE73B23FAA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398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gif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fotocom-art.narod.ru/_bd/0/123260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1" t="-293" r="194" b="293"/>
          <a:stretch/>
        </p:blipFill>
        <p:spPr>
          <a:xfrm>
            <a:off x="1256254" y="1828801"/>
            <a:ext cx="6127276" cy="4686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1696" y="-682387"/>
            <a:ext cx="10412104" cy="379407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>
                <a:solidFill>
                  <a:srgbClr val="7030A0"/>
                </a:solidFill>
              </a:rPr>
              <a:t>Р</a:t>
            </a:r>
            <a:r>
              <a:rPr lang="ru-RU" sz="3600" dirty="0" smtClean="0">
                <a:solidFill>
                  <a:srgbClr val="7030A0"/>
                </a:solidFill>
              </a:rPr>
              <a:t>азвивающая </a:t>
            </a:r>
            <a:r>
              <a:rPr lang="ru-RU" sz="3600" dirty="0" smtClean="0">
                <a:solidFill>
                  <a:srgbClr val="7030A0"/>
                </a:solidFill>
              </a:rPr>
              <a:t>предметно – пространственная </a:t>
            </a:r>
            <a:r>
              <a:rPr lang="ru-RU" sz="3600" dirty="0" smtClean="0">
                <a:solidFill>
                  <a:srgbClr val="7030A0"/>
                </a:solidFill>
              </a:rPr>
              <a:t>среда как средство погружения в </a:t>
            </a:r>
            <a:r>
              <a:rPr lang="ru-RU" sz="3600" smtClean="0">
                <a:solidFill>
                  <a:srgbClr val="7030A0"/>
                </a:solidFill>
              </a:rPr>
              <a:t>творческую атмосферу.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533564" y="4312693"/>
            <a:ext cx="4112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Гудкова Зоя Васильевна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руководитель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МАДОУ г. Мурманска № 93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74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fotocom-art.narod.ru/_bd/0/123260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8740" y="365125"/>
            <a:ext cx="10685060" cy="274656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55343" y="736979"/>
            <a:ext cx="971720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Яркие, красочные атрибуты помогают наполнить содержание музыкальной деятельности детей более глубоким смыслом, поднять эмоциональный фон происходящего действия.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7" t="-12537" r="5315" b="12537"/>
          <a:stretch/>
        </p:blipFill>
        <p:spPr>
          <a:xfrm>
            <a:off x="3708209" y="1429476"/>
            <a:ext cx="7383439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88" r="14040"/>
          <a:stretch/>
        </p:blipFill>
        <p:spPr>
          <a:xfrm>
            <a:off x="1535370" y="1988458"/>
            <a:ext cx="3282290" cy="4013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449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fotocom-art.narod.ru/_bd/0/123260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854" y="736979"/>
            <a:ext cx="10994977" cy="537154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55343" y="736979"/>
            <a:ext cx="97172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82890" y="928048"/>
            <a:ext cx="95943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 descr="https://sun9-44.userapi.com/oqVpQxftdlOAzZe1t9vLIO7QynU8ZqDmkmH_hw/kjbYOS70gY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925" y="457337"/>
            <a:ext cx="4335154" cy="32513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sun9-24.userapi.com/S81GZ0bs6TJscOuducbv4Rh8N-ZYDcvmyVbgPg/EfD50PVJWkk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" t="18269" r="3348" b="7430"/>
          <a:stretch/>
        </p:blipFill>
        <p:spPr bwMode="auto">
          <a:xfrm>
            <a:off x="1210688" y="3661602"/>
            <a:ext cx="4603257" cy="273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sun9-7.userapi.com/P4964HAn_0uC7nj30Abt1QnNtdE3ImdcDAi8AA/nee2b7MxJ8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9" r="6198"/>
          <a:stretch/>
        </p:blipFill>
        <p:spPr bwMode="auto">
          <a:xfrm>
            <a:off x="5783708" y="3055904"/>
            <a:ext cx="4744759" cy="3281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sun9-62.userapi.com/sP9kmXvLmPK9xAQV6K-DvFktnDbRObpilenbzg/20kbUZwMXg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4" t="6161" r="3710"/>
          <a:stretch/>
        </p:blipFill>
        <p:spPr bwMode="auto">
          <a:xfrm>
            <a:off x="5553174" y="457337"/>
            <a:ext cx="4370226" cy="33689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07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fotocom-art.narod.ru/_bd/0/123260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49"/>
            <a:ext cx="12263079" cy="684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0878" y="928049"/>
            <a:ext cx="10530953" cy="33215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55343" y="736979"/>
            <a:ext cx="97172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82890" y="928048"/>
            <a:ext cx="95943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60061" y="736980"/>
            <a:ext cx="951248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на музыкальных инструментах – любимый вид детской исполнительской деятельности. В процессе игры дети открывают для себя мир музыкальных звуков, учатся различать красоту звучания различных инструментов, способность анализировать строение и содержание музыки, понимать ее язык, чувствовать настроение в музыке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sun9-38.userapi.com/LH8He4GqcYH3carpVanHRKsQ6Kg6ZG4UJPkoSA/38pAEPH6_-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78" y="2368196"/>
            <a:ext cx="4672522" cy="350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42.userapi.com/ql72rpqP_djAd3nzL15NSKkS5E3YFsU9HKlqcA/RejAqQfwwfY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" t="14445" r="9870" b="3754"/>
          <a:stretch/>
        </p:blipFill>
        <p:spPr bwMode="auto">
          <a:xfrm>
            <a:off x="5888146" y="2200229"/>
            <a:ext cx="5539250" cy="38634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93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fotocom-art.narod.ru/_bd/0/123260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855" y="1297380"/>
            <a:ext cx="10994976" cy="481113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Разнообразие атрибутов и костюмов помогают в исполнительской творческой деятельности  ярко передавать настроение, раскрывать </a:t>
            </a: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художественный </a:t>
            </a:r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замысел музыкально – хореографических и театрализованных постановок.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55343" y="736979"/>
            <a:ext cx="97172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82890" y="928048"/>
            <a:ext cx="95943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8" r="4571" b="6355"/>
          <a:stretch/>
        </p:blipFill>
        <p:spPr>
          <a:xfrm>
            <a:off x="2129051" y="1812961"/>
            <a:ext cx="7028597" cy="4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73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fotocom-art.narod.ru/_bd/0/123260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2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854" y="736979"/>
            <a:ext cx="10994977" cy="537154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55343" y="736979"/>
            <a:ext cx="97172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82890" y="928048"/>
            <a:ext cx="95943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098" name="Picture 2" descr="https://sun9-27.userapi.com/c849320/v849320986/18a595/XyXW-9Ir3T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" t="1613" r="-346" b="11313"/>
          <a:stretch/>
        </p:blipFill>
        <p:spPr bwMode="auto">
          <a:xfrm>
            <a:off x="1282890" y="1075474"/>
            <a:ext cx="3357349" cy="46265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28.userapi.com/c850416/v850416446/35eb5/pVU1UP_Yxe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335" y="1546651"/>
            <a:ext cx="5988577" cy="3967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19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fotocom-art.narod.ru/_bd/0/123260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689" y="-13648"/>
            <a:ext cx="122875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0878" y="703283"/>
            <a:ext cx="10530953" cy="33215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55343" y="736979"/>
            <a:ext cx="97172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82890" y="928048"/>
            <a:ext cx="95943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50878" y="736979"/>
            <a:ext cx="99492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73"/>
          <a:stretch/>
        </p:blipFill>
        <p:spPr>
          <a:xfrm>
            <a:off x="5386638" y="736979"/>
            <a:ext cx="5708992" cy="4189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7"/>
          <a:stretch/>
        </p:blipFill>
        <p:spPr>
          <a:xfrm>
            <a:off x="536050" y="2010826"/>
            <a:ext cx="5597429" cy="3847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713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fotocom-art.narod.ru/_bd/0/123260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854" y="736979"/>
            <a:ext cx="10994977" cy="537154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55343" y="736979"/>
            <a:ext cx="97172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82890" y="928048"/>
            <a:ext cx="95943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51"/>
          <a:stretch/>
        </p:blipFill>
        <p:spPr>
          <a:xfrm>
            <a:off x="977806" y="928048"/>
            <a:ext cx="3855697" cy="4817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7" r="9341"/>
          <a:stretch/>
        </p:blipFill>
        <p:spPr>
          <a:xfrm>
            <a:off x="4295155" y="1260199"/>
            <a:ext cx="6872372" cy="4602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24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fotocom-art.narod.ru/_bd/0/123260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8740" y="365125"/>
            <a:ext cx="10685060" cy="274656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46664" y="996287"/>
            <a:ext cx="89392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  <a:latin typeface="PT Sans"/>
              </a:rPr>
              <a:t>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5" t="14530"/>
          <a:stretch/>
        </p:blipFill>
        <p:spPr>
          <a:xfrm>
            <a:off x="1446664" y="828816"/>
            <a:ext cx="8361528" cy="5773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505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fotocom-art.narod.ru/_bd/0/123260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689" y="-13648"/>
            <a:ext cx="122875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0878" y="703283"/>
            <a:ext cx="10530953" cy="33215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55343" y="736979"/>
            <a:ext cx="97172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82890" y="928048"/>
            <a:ext cx="95943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50878" y="736979"/>
            <a:ext cx="99492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3" t="12222" r="14095"/>
          <a:stretch/>
        </p:blipFill>
        <p:spPr>
          <a:xfrm>
            <a:off x="750625" y="1169240"/>
            <a:ext cx="5213446" cy="3650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1" r="15766"/>
          <a:stretch/>
        </p:blipFill>
        <p:spPr>
          <a:xfrm>
            <a:off x="6132718" y="2134301"/>
            <a:ext cx="4764696" cy="3682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943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fotocom-art.narod.ru/_bd/0/123260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990" y="-259308"/>
            <a:ext cx="13371772" cy="752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lh6.googleusercontent.com/_3EV8TWpcx8k/SEvA4qMcGjI/AAAAAAAACMk/DMB6WCMC5ko/AVENTAL%2520Jo%25C3%25A3o%2520e%2520Mari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29684" y="3492132"/>
            <a:ext cx="2143140" cy="2786082"/>
          </a:xfrm>
          <a:prstGeom prst="rect">
            <a:avLst/>
          </a:prstGeom>
          <a:noFill/>
        </p:spPr>
      </p:pic>
      <p:pic>
        <p:nvPicPr>
          <p:cNvPr id="1030" name="Picture 6" descr="https://avatars.mds.yandex.net/get-pdb/1942078/6cb50973-6f1e-46d1-b962-93662fe92334/ori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59856" y="1535893"/>
            <a:ext cx="2643206" cy="235745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528549" y="1424787"/>
            <a:ext cx="3924509" cy="2620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CC"/>
                </a:solidFill>
              </a:rPr>
              <a:t>Пальчиковый театр </a:t>
            </a:r>
          </a:p>
          <a:p>
            <a:r>
              <a:rPr lang="ru-RU" dirty="0">
                <a:solidFill>
                  <a:srgbClr val="002060"/>
                </a:solidFill>
              </a:rPr>
              <a:t>Способствует развитию речи, внимания, памяти;</a:t>
            </a:r>
          </a:p>
          <a:p>
            <a:r>
              <a:rPr lang="ru-RU" dirty="0">
                <a:solidFill>
                  <a:srgbClr val="002060"/>
                </a:solidFill>
              </a:rPr>
              <a:t>Формирует пространственные представления; </a:t>
            </a:r>
          </a:p>
          <a:p>
            <a:r>
              <a:rPr lang="ru-RU" dirty="0">
                <a:solidFill>
                  <a:srgbClr val="002060"/>
                </a:solidFill>
              </a:rPr>
              <a:t>Развивает ловкость, точность, выразительность, координацию движений; </a:t>
            </a:r>
          </a:p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528549" y="3889612"/>
            <a:ext cx="3567319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CC"/>
                </a:solidFill>
              </a:rPr>
              <a:t>Театр на фартуках </a:t>
            </a:r>
          </a:p>
          <a:p>
            <a:r>
              <a:rPr lang="ru-RU" dirty="0">
                <a:solidFill>
                  <a:srgbClr val="002060"/>
                </a:solidFill>
              </a:rPr>
              <a:t>Развивает творческие способности; </a:t>
            </a:r>
          </a:p>
          <a:p>
            <a:r>
              <a:rPr lang="ru-RU" dirty="0">
                <a:solidFill>
                  <a:srgbClr val="002060"/>
                </a:solidFill>
              </a:rPr>
              <a:t>Формирует умения устанавливать речевые взаимодействия, грамотно строить и высказывать свои мысли, поддерживать диалог.</a:t>
            </a:r>
          </a:p>
        </p:txBody>
      </p:sp>
      <p:pic>
        <p:nvPicPr>
          <p:cNvPr id="1032" name="Picture 8" descr="https://domateplo.com/pics/Palchikovii_teatr_Repka__myagkii_4_o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412" y="1535893"/>
            <a:ext cx="2786082" cy="1928826"/>
          </a:xfrm>
          <a:prstGeom prst="rect">
            <a:avLst/>
          </a:prstGeom>
          <a:noFill/>
        </p:spPr>
      </p:pic>
      <p:pic>
        <p:nvPicPr>
          <p:cNvPr id="1034" name="Picture 10" descr="https://cs5.livemaster.ru/storage/a3/de/1350b8b237dca05af9b9c1ce52ts--kukly-i-igrushki-teatr-na-fartuk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2084" y="3335526"/>
            <a:ext cx="2857520" cy="3143272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296537" y="586854"/>
            <a:ext cx="103313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Театрализованная деятельность – 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замечательная возможность раскрытия творческого потенциала ребенка, 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творческой направленности.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033138"/>
      </p:ext>
    </p:extLst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fotocom-art.narod.ru/_bd/0/123260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2137" y="365125"/>
            <a:ext cx="10971663" cy="484832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овременная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музыкальная развивающая предметно-пространственная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среда - 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среда,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которая помогает детям проявлять, реализовывать себя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различных видах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творческой деятельности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55343" y="736979"/>
            <a:ext cx="97172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3169" r="21830"/>
          <a:stretch/>
        </p:blipFill>
        <p:spPr>
          <a:xfrm>
            <a:off x="1419367" y="1850713"/>
            <a:ext cx="2905781" cy="4304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7660" y="1941876"/>
            <a:ext cx="6183627" cy="4122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293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http://fotocom-art.narod.ru/_bd/0/123260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4" name="Picture 10" descr="https://i.pinimg.com/736x/9f/7a/61/9f7a61158b81f389bf6aa54d95060ad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10380" y="1643050"/>
            <a:ext cx="3367074" cy="2428892"/>
          </a:xfrm>
          <a:prstGeom prst="rect">
            <a:avLst/>
          </a:prstGeom>
          <a:noFill/>
        </p:spPr>
      </p:pic>
      <p:pic>
        <p:nvPicPr>
          <p:cNvPr id="57348" name="Picture 4" descr="https://data12.proshkolu.ru/content/media/pic/std/6000000/5137000/5136712-b9c9d0f244f1573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67092" y="1081436"/>
            <a:ext cx="2928958" cy="228601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66844" y="285729"/>
            <a:ext cx="6215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>
                <a:solidFill>
                  <a:srgbClr val="FF0000"/>
                </a:solidFill>
              </a:rPr>
              <a:t> </a:t>
            </a:r>
            <a:endParaRPr lang="ru-RU" sz="2800" b="1" dirty="0"/>
          </a:p>
        </p:txBody>
      </p:sp>
      <p:pic>
        <p:nvPicPr>
          <p:cNvPr id="5" name="Рисунок 4" descr="ae1d600f1d9ee70718ca57601166d2182e2dce152675459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43259" y="92862"/>
            <a:ext cx="2755467" cy="307185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928049" y="1214423"/>
            <a:ext cx="510426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Театр на ложках </a:t>
            </a:r>
          </a:p>
          <a:p>
            <a:r>
              <a:rPr lang="ru-RU" dirty="0">
                <a:solidFill>
                  <a:srgbClr val="002060"/>
                </a:solidFill>
              </a:rPr>
              <a:t>Формирует творческие</a:t>
            </a:r>
          </a:p>
          <a:p>
            <a:r>
              <a:rPr lang="ru-RU" dirty="0">
                <a:solidFill>
                  <a:srgbClr val="002060"/>
                </a:solidFill>
              </a:rPr>
              <a:t> способности, артистизм; </a:t>
            </a:r>
          </a:p>
          <a:p>
            <a:r>
              <a:rPr lang="ru-RU" dirty="0">
                <a:solidFill>
                  <a:srgbClr val="002060"/>
                </a:solidFill>
              </a:rPr>
              <a:t>Обогащает пассивный и</a:t>
            </a:r>
          </a:p>
          <a:p>
            <a:r>
              <a:rPr lang="ru-RU" dirty="0">
                <a:solidFill>
                  <a:srgbClr val="002060"/>
                </a:solidFill>
              </a:rPr>
              <a:t> активный словарь</a:t>
            </a:r>
          </a:p>
        </p:txBody>
      </p:sp>
      <p:sp>
        <p:nvSpPr>
          <p:cNvPr id="12" name="Прямоугольник 11"/>
          <p:cNvSpPr/>
          <p:nvPr/>
        </p:nvSpPr>
        <p:spPr>
          <a:xfrm rot="10800000" flipV="1">
            <a:off x="6224594" y="4219618"/>
            <a:ext cx="372905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Театр на прищепках</a:t>
            </a:r>
          </a:p>
          <a:p>
            <a:r>
              <a:rPr lang="ru-RU" dirty="0"/>
              <a:t> </a:t>
            </a:r>
            <a:r>
              <a:rPr lang="ru-RU" dirty="0">
                <a:solidFill>
                  <a:srgbClr val="002060"/>
                </a:solidFill>
              </a:rPr>
              <a:t>Развитие творческих способностей; </a:t>
            </a:r>
          </a:p>
          <a:p>
            <a:r>
              <a:rPr lang="ru-RU" dirty="0">
                <a:solidFill>
                  <a:srgbClr val="002060"/>
                </a:solidFill>
              </a:rPr>
              <a:t>Развитие игрового поведения; Совершенствование интонационной выразительности речи; Развивается мелкая моторика</a:t>
            </a:r>
            <a:r>
              <a:rPr lang="ru-RU" dirty="0">
                <a:solidFill>
                  <a:srgbClr val="FFFF00"/>
                </a:solidFill>
              </a:rPr>
              <a:t>.</a:t>
            </a:r>
          </a:p>
        </p:txBody>
      </p:sp>
      <p:pic>
        <p:nvPicPr>
          <p:cNvPr id="57350" name="Picture 6" descr="https://avatars.mds.yandex.net/get-pdb/367895/6e51a185-6ba1-4bb2-b286-6cd1a7a25406/s1200?webp=fals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67074" y="3772926"/>
            <a:ext cx="2857520" cy="2500270"/>
          </a:xfrm>
          <a:prstGeom prst="rect">
            <a:avLst/>
          </a:prstGeom>
          <a:noFill/>
        </p:spPr>
      </p:pic>
      <p:pic>
        <p:nvPicPr>
          <p:cNvPr id="57352" name="Picture 8" descr="https://cdn5.imgbb.ru/community/126/1268491/201703/92c1336872eebfd41fa7ecec51f4a58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3008" y="3188143"/>
            <a:ext cx="2416919" cy="2083551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810380" y="1214422"/>
            <a:ext cx="32861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Театр на стаканчиках</a:t>
            </a:r>
          </a:p>
        </p:txBody>
      </p:sp>
    </p:spTree>
    <p:extLst>
      <p:ext uri="{BB962C8B-B14F-4D97-AF65-F5344CB8AC3E}">
        <p14:creationId xmlns:p14="http://schemas.microsoft.com/office/powerpoint/2010/main" val="602830653"/>
      </p:ext>
    </p:extLst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fotocom-art.narod.ru/_bd/0/123260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8740" y="365125"/>
            <a:ext cx="10685060" cy="274656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46664" y="996287"/>
            <a:ext cx="89392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  <a:latin typeface="PT Sans"/>
              </a:rPr>
              <a:t>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4" name="Picture 4" descr="https://sun9-16.userapi.com/c837327/v837327381/723a4/0ZPiQEOhSE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8" t="10305" r="13298" b="8731"/>
          <a:stretch/>
        </p:blipFill>
        <p:spPr bwMode="auto">
          <a:xfrm>
            <a:off x="668740" y="619291"/>
            <a:ext cx="4490113" cy="35052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sun9-34.userapi.com/c837129/v837129381/91995/w96GC0Adsz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8" t="21864" r="31492" b="5420"/>
          <a:stretch/>
        </p:blipFill>
        <p:spPr bwMode="auto">
          <a:xfrm>
            <a:off x="5022376" y="576167"/>
            <a:ext cx="3411941" cy="35484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sun9-37.userapi.com/c840532/v840532381/21a40/mZHkyjqKrf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648" y="3657304"/>
            <a:ext cx="4026877" cy="302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sun9-61.userapi.com/c837133/v837133381/5f7c9/Xa-_mHz_NqY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7" t="16486" r="18845" b="11103"/>
          <a:stretch/>
        </p:blipFill>
        <p:spPr bwMode="auto">
          <a:xfrm>
            <a:off x="7943507" y="1157756"/>
            <a:ext cx="3944203" cy="30570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sun9-33.userapi.com/c840623/v840623381/1d5b1/hvdwELiszD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1" r="11655"/>
          <a:stretch/>
        </p:blipFill>
        <p:spPr bwMode="auto">
          <a:xfrm>
            <a:off x="1811452" y="3531810"/>
            <a:ext cx="4415222" cy="31706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2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fotocom-art.narod.ru/_bd/0/123260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689" y="-13648"/>
            <a:ext cx="122875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472518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 descr="F:\нат гр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457" y="645771"/>
            <a:ext cx="9335261" cy="6019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608205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fotocom-art.narod.ru/_bd/0/123260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689" y="-13648"/>
            <a:ext cx="122875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8490" y="2524835"/>
            <a:ext cx="11213341" cy="358368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55343" y="736979"/>
            <a:ext cx="97172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82890" y="928048"/>
            <a:ext cx="95943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05235" y="1179296"/>
            <a:ext cx="3571900" cy="4929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4252" y="1035500"/>
            <a:ext cx="4885897" cy="4929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773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fotocom-art.narod.ru/_bd/0/123260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689" y="-13648"/>
            <a:ext cx="122875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8490" y="2524835"/>
            <a:ext cx="11213341" cy="358368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55343" y="736979"/>
            <a:ext cx="97172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82890" y="928048"/>
            <a:ext cx="95943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051" y="183880"/>
            <a:ext cx="5208327" cy="3906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4" t="13121" r="3735" b="5619"/>
          <a:stretch/>
        </p:blipFill>
        <p:spPr>
          <a:xfrm>
            <a:off x="166595" y="376442"/>
            <a:ext cx="5090615" cy="3521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734" y="3528894"/>
            <a:ext cx="4376421" cy="3282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898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fotocom-art.narod.ru/_bd/0/123260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689" y="-13648"/>
            <a:ext cx="122875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8490" y="2524835"/>
            <a:ext cx="11213341" cy="358368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55343" y="736979"/>
            <a:ext cx="97172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" r="8798"/>
          <a:stretch/>
        </p:blipFill>
        <p:spPr>
          <a:xfrm>
            <a:off x="185098" y="2201895"/>
            <a:ext cx="4544705" cy="4095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282890" y="928048"/>
            <a:ext cx="95943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66"/>
          <a:stretch/>
        </p:blipFill>
        <p:spPr>
          <a:xfrm>
            <a:off x="3401421" y="759545"/>
            <a:ext cx="5377218" cy="3081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956" y="3236157"/>
            <a:ext cx="4278006" cy="3195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0355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fotocom-art.narod.ru/_bd/0/123260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689" y="-13648"/>
            <a:ext cx="122875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59330" y="317081"/>
            <a:ext cx="1884362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8847" y="1230321"/>
            <a:ext cx="3124200" cy="348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 descr="2d5329934ac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66910" y="4714884"/>
            <a:ext cx="2143140" cy="1857388"/>
          </a:xfrm>
          <a:prstGeom prst="rect">
            <a:avLst/>
          </a:prstGeom>
        </p:spPr>
      </p:pic>
      <p:pic>
        <p:nvPicPr>
          <p:cNvPr id="1027" name="Picture 3" descr="F:\нат гр\1 (03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8019" y="1781869"/>
            <a:ext cx="5586984" cy="37155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3262286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53  0.125 0.16636  C 0.125 0.25819  0.069 0.33272  0 0.33272  C -0.069 0.33272  -0.125 0.25819  -0.125 0.16636  C -0.125 0.07453  -0.069 0  0 0  Z" pathEditMode="relative" ptsTypes="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fotocom-art.narod.ru/_bd/0/123260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281" y="-10236"/>
            <a:ext cx="122875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0878" y="703283"/>
            <a:ext cx="10530953" cy="33215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55343" y="736979"/>
            <a:ext cx="97172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82890" y="928048"/>
            <a:ext cx="95943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50878" y="736979"/>
            <a:ext cx="99492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528549" y="1847152"/>
            <a:ext cx="87345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5" name="Рисунок 14" descr="2d5329934ac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06018" y="3265102"/>
            <a:ext cx="2779419" cy="240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14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fotocom-art.narod.ru/_bd/0/123260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854" y="736979"/>
            <a:ext cx="10994978" cy="53715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Целью организации музыкальной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развивающей среды является развитие творческих проявлений всеми доступными, побуждающими к самовыражению средствами.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55343" y="736979"/>
            <a:ext cx="97172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0" t="-1" r="840" b="1306"/>
          <a:stretch/>
        </p:blipFill>
        <p:spPr>
          <a:xfrm>
            <a:off x="809218" y="2115403"/>
            <a:ext cx="4809555" cy="3593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9" r="6455"/>
          <a:stretch/>
        </p:blipFill>
        <p:spPr>
          <a:xfrm>
            <a:off x="5813945" y="2115403"/>
            <a:ext cx="5261154" cy="3408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751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fotocom-art.narod.ru/_bd/0/123260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3939" y="-175644"/>
            <a:ext cx="12577784" cy="701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0878" y="928049"/>
            <a:ext cx="10530953" cy="33215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55343" y="736979"/>
            <a:ext cx="97172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82890" y="928048"/>
            <a:ext cx="95943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36980" y="409433"/>
            <a:ext cx="102631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зал - среда эстетического развития, место постоянного общения ребенка с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музыкой.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ркость , насыщенность, оформления музыкального зала побуждает к творчеству.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s://sun9-62.userapi.com/c845418/v845418681/166f24/NMtGhXlKNr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3" t="-2224" r="13799" b="2224"/>
          <a:stretch/>
        </p:blipFill>
        <p:spPr bwMode="auto">
          <a:xfrm>
            <a:off x="168773" y="1574380"/>
            <a:ext cx="5650174" cy="42958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61.userapi.com/c845418/v845418681/166f2d/SAFhjErPQy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-2506" r="4393" b="2506"/>
          <a:stretch/>
        </p:blipFill>
        <p:spPr bwMode="auto">
          <a:xfrm>
            <a:off x="5752344" y="1574380"/>
            <a:ext cx="5356934" cy="42087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85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fotocom-art.narod.ru/_bd/0/123260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854" y="736979"/>
            <a:ext cx="10994977" cy="537154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55343" y="736979"/>
            <a:ext cx="97172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82890" y="928048"/>
            <a:ext cx="95943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5" r="22429"/>
          <a:stretch/>
        </p:blipFill>
        <p:spPr>
          <a:xfrm>
            <a:off x="882271" y="1614482"/>
            <a:ext cx="4235640" cy="4471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5" t="-896" r="14543" b="896"/>
          <a:stretch/>
        </p:blipFill>
        <p:spPr>
          <a:xfrm>
            <a:off x="5281684" y="1719923"/>
            <a:ext cx="5595582" cy="4260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692322" y="598819"/>
            <a:ext cx="84343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Красочное оформление музыкального зала,  декорации, костюмы персонажей вызывают у детей всплеск эмоций, незабываемые впечатления, доставляет радость и способствуют  развитию художественной деятельности.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34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fotocom-art.narod.ru/_bd/0/123260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854" y="736979"/>
            <a:ext cx="10994977" cy="537154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55343" y="736979"/>
            <a:ext cx="97172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82890" y="928048"/>
            <a:ext cx="95943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1" r="15622" b="9226"/>
          <a:stretch/>
        </p:blipFill>
        <p:spPr>
          <a:xfrm rot="5400000">
            <a:off x="598468" y="1284923"/>
            <a:ext cx="4595989" cy="3882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5" t="17274" r="3483" b="-1"/>
          <a:stretch/>
        </p:blipFill>
        <p:spPr>
          <a:xfrm rot="5400000">
            <a:off x="4096853" y="2109976"/>
            <a:ext cx="4408133" cy="3817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9" t="18309" r="18756" b="18209"/>
          <a:stretch/>
        </p:blipFill>
        <p:spPr>
          <a:xfrm>
            <a:off x="7309926" y="706844"/>
            <a:ext cx="4009023" cy="3739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491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fotocom-art.narod.ru/_bd/0/123260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854" y="736979"/>
            <a:ext cx="10994977" cy="537154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55343" y="736979"/>
            <a:ext cx="97172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82890" y="928048"/>
            <a:ext cx="95943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4" t="9845" r="2886" b="12145"/>
          <a:stretch/>
        </p:blipFill>
        <p:spPr>
          <a:xfrm rot="5400000">
            <a:off x="5551344" y="1136749"/>
            <a:ext cx="5629467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2" r="6486"/>
          <a:stretch/>
        </p:blipFill>
        <p:spPr>
          <a:xfrm>
            <a:off x="684649" y="1389713"/>
            <a:ext cx="5456844" cy="4105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64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fotocom-art.narod.ru/_bd/0/123260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854" y="736979"/>
            <a:ext cx="10994977" cy="537154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55343" y="736979"/>
            <a:ext cx="97172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82890" y="928048"/>
            <a:ext cx="95943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4894" y="1463365"/>
            <a:ext cx="5811085" cy="4358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6"/>
          <a:stretch/>
        </p:blipFill>
        <p:spPr>
          <a:xfrm rot="5400000">
            <a:off x="741342" y="1278527"/>
            <a:ext cx="5513939" cy="4430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905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fotocom-art.narod.ru/_bd/0/123260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898"/>
            <a:ext cx="12223845" cy="682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0878" y="928049"/>
            <a:ext cx="10530953" cy="33215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55343" y="736979"/>
            <a:ext cx="97172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82890" y="928048"/>
            <a:ext cx="95943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074" name="Picture 2" descr="https://sun9-57.userapi.com/VEHdcvCLZY-tvdzA5M7Pru1_cPXKB6ErUhkdkg/ISFy1ESU2a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484" y="1429111"/>
            <a:ext cx="7035584" cy="46830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28.userapi.com/vmZfeJegbUUhmLO9UeA99ok-9K-edjI-CjVpbw/o_DBoy-LV5Q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3" r="27046" b="38390"/>
          <a:stretch/>
        </p:blipFill>
        <p:spPr bwMode="auto">
          <a:xfrm>
            <a:off x="1750394" y="341851"/>
            <a:ext cx="4632625" cy="3360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9"/>
          <a:stretch/>
        </p:blipFill>
        <p:spPr>
          <a:xfrm>
            <a:off x="756354" y="2844178"/>
            <a:ext cx="5420742" cy="3267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6803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262</Words>
  <Application>Microsoft Office PowerPoint</Application>
  <PresentationFormat>Широкоэкранный</PresentationFormat>
  <Paragraphs>68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PT Sans</vt:lpstr>
      <vt:lpstr>Times New Roman</vt:lpstr>
      <vt:lpstr>Тема Office</vt:lpstr>
      <vt:lpstr> Развивающая предметно – пространственная среда как средство погружения в творческую атмосферу. </vt:lpstr>
      <vt:lpstr>Современная музыкальная развивающая предметно-пространственная среда -  творческая среда, которая помогает детям проявлять, реализовывать себя в различных видах творческой деятельности     </vt:lpstr>
      <vt:lpstr>Целью организации музыкальной развивающей среды является развитие творческих проявлений всеми доступными, побуждающими к самовыражению средствами.       </vt:lpstr>
      <vt:lpstr>           </vt:lpstr>
      <vt:lpstr>         </vt:lpstr>
      <vt:lpstr>         </vt:lpstr>
      <vt:lpstr>         </vt:lpstr>
      <vt:lpstr>         </vt:lpstr>
      <vt:lpstr>           </vt:lpstr>
      <vt:lpstr>  </vt:lpstr>
      <vt:lpstr>         </vt:lpstr>
      <vt:lpstr>           </vt:lpstr>
      <vt:lpstr>  Разнообразие атрибутов и костюмов помогают в исполнительской творческой деятельности  ярко передавать настроение, раскрывать художественный  замысел музыкально – хореографических и театрализованных постановок.         </vt:lpstr>
      <vt:lpstr>         </vt:lpstr>
      <vt:lpstr>          </vt:lpstr>
      <vt:lpstr>         </vt:lpstr>
      <vt:lpstr>  </vt:lpstr>
      <vt:lpstr>          </vt:lpstr>
      <vt:lpstr>Презентация PowerPoint</vt:lpstr>
      <vt:lpstr>Презентация PowerPoint</vt:lpstr>
      <vt:lpstr> </vt:lpstr>
      <vt:lpstr>Презентация PowerPoint</vt:lpstr>
      <vt:lpstr>            </vt:lpstr>
      <vt:lpstr>            </vt:lpstr>
      <vt:lpstr>            </vt:lpstr>
      <vt:lpstr>Презентация PowerPoint</vt:lpstr>
      <vt:lpstr>          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Музыкальная развивающая предметно-пространственная среда, творческая среда, которая дает малышу возможность проявлять себя, реализовываться в различных видах музыкальной деятельности и является «плодородной почвой», на которой и произрастают ростки музыкальных и творческих проявлений детей.</dc:title>
  <dc:creator>Vladimir G</dc:creator>
  <cp:lastModifiedBy>Vladimir G</cp:lastModifiedBy>
  <cp:revision>32</cp:revision>
  <dcterms:created xsi:type="dcterms:W3CDTF">2020-05-04T14:44:39Z</dcterms:created>
  <dcterms:modified xsi:type="dcterms:W3CDTF">2020-05-06T14:04:31Z</dcterms:modified>
</cp:coreProperties>
</file>